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WShEftPB/Ah8lX+/+ZOXZ6qdz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66563F-2495-46D3-9C3F-761088BF9D8D}">
  <a:tblStyle styleId="{E866563F-2495-46D3-9C3F-761088BF9D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d60a9388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d60a9388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d60a9388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d60a9388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d60a93881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d60a93881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db617f4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12db617f4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d60a9388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d60a9388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d60a93881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d60a93881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d60a93881_0_9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g12d60a93881_0_9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db617f4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db617f4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d60a93881_0_9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d60a93881_0_9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d60a93881_0_9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d60a93881_0_9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d60a93881_0_4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d60a93881_0_4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d60a93881_0_9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d60a93881_0_9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d60a93881_0_9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d60a93881_0_9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d60a93881_0_9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d60a93881_0_9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d60a93881_0_9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d60a93881_0_9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d60a93881_0_9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2d60a93881_0_9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d60a93881_0_9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d60a93881_0_9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d60a93881_0_9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d60a93881_0_9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d60a9388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d60a93881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d60a9388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d60a93881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d60a93881_0_9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d60a93881_0_9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d60a93881_0_4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g12d60a93881_0_4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d60a93881_0_9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d60a93881_0_9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d60a93881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d60a93881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d60a93881_0_9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g12d60a93881_0_9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d60a9388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d60a9388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d60a9388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d60a9388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d60a93881_0_9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g12d60a93881_0_9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d60a9388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d60a9388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d60a938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d60a938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d60a93881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d60a93881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g12d60a93881_0_8958"/>
          <p:cNvGrpSpPr/>
          <p:nvPr/>
        </p:nvGrpSpPr>
        <p:grpSpPr>
          <a:xfrm rot="10800000">
            <a:off x="-29410" y="296"/>
            <a:ext cx="2792250" cy="1404754"/>
            <a:chOff x="4905075" y="2588800"/>
            <a:chExt cx="982875" cy="494475"/>
          </a:xfrm>
        </p:grpSpPr>
        <p:sp>
          <p:nvSpPr>
            <p:cNvPr id="82" name="Google Shape;82;g12d60a93881_0_8958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g12d60a93881_0_8958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g12d60a93881_0_8958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g12d60a93881_0_8958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g12d60a93881_0_8958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2d60a93881_0_8958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g12d60a93881_0_8958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g12d60a93881_0_8958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g12d60a93881_0_8958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g12d60a93881_0_8958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g12d60a93881_0_8958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g12d60a93881_0_8958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g12d60a93881_0_8958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g12d60a93881_0_8958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g12d60a93881_0_8958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g12d60a93881_0_8958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g12d60a93881_0_8958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g12d60a93881_0_8958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g12d60a93881_0_8958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g12d60a93881_0_8958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12d60a93881_0_8958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g12d60a93881_0_8958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g12d60a93881_0_8958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g12d60a93881_0_8958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g12d60a93881_0_8958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g12d60a93881_0_8958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g12d60a93881_0_8958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g12d60a93881_0_8958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g12d60a93881_0_8958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g12d60a93881_0_8958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g12d60a93881_0_8958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g12d60a93881_0_8958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g12d60a93881_0_8958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g12d60a93881_0_8958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g12d60a93881_0_8958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g12d60a93881_0_8958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g12d60a93881_0_8958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g12d60a93881_0_8958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g12d60a93881_0_8958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12d60a93881_0_8958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12d60a93881_0_8958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12d60a93881_0_8958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g12d60a93881_0_8958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g12d60a93881_0_8958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g12d60a93881_0_8958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g12d60a93881_0_8958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g12d60a93881_0_8958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g12d60a93881_0_8958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g12d60a93881_0_8958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g12d60a93881_0_8958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g12d60a93881_0_8958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g12d60a93881_0_8958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g12d60a93881_0_8958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g12d60a93881_0_8958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g12d60a93881_0_8958"/>
          <p:cNvGrpSpPr/>
          <p:nvPr/>
        </p:nvGrpSpPr>
        <p:grpSpPr>
          <a:xfrm rot="10800000" flipH="1">
            <a:off x="9399564" y="296"/>
            <a:ext cx="2792250" cy="1404754"/>
            <a:chOff x="4905075" y="2588800"/>
            <a:chExt cx="982875" cy="494475"/>
          </a:xfrm>
        </p:grpSpPr>
        <p:sp>
          <p:nvSpPr>
            <p:cNvPr id="137" name="Google Shape;137;g12d60a93881_0_8958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g12d60a93881_0_8958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g12d60a93881_0_8958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g12d60a93881_0_8958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g12d60a93881_0_8958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g12d60a93881_0_8958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g12d60a93881_0_8958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g12d60a93881_0_8958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g12d60a93881_0_8958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g12d60a93881_0_8958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g12d60a93881_0_8958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g12d60a93881_0_8958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g12d60a93881_0_8958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g12d60a93881_0_8958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g12d60a93881_0_8958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g12d60a93881_0_8958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g12d60a93881_0_8958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g12d60a93881_0_8958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g12d60a93881_0_8958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g12d60a93881_0_8958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g12d60a93881_0_8958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g12d60a93881_0_8958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g12d60a93881_0_8958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g12d60a93881_0_8958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g12d60a93881_0_8958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g12d60a93881_0_8958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g12d60a93881_0_8958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g12d60a93881_0_8958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g12d60a93881_0_8958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g12d60a93881_0_8958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g12d60a93881_0_8958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g12d60a93881_0_8958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g12d60a93881_0_8958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g12d60a93881_0_8958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g12d60a93881_0_8958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g12d60a93881_0_8958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g12d60a93881_0_8958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g12d60a93881_0_8958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g12d60a93881_0_8958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g12d60a93881_0_8958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g12d60a93881_0_8958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g12d60a93881_0_8958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g12d60a93881_0_8958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g12d60a93881_0_8958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g12d60a93881_0_8958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g12d60a93881_0_8958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g12d60a93881_0_8958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g12d60a93881_0_8958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g12d60a93881_0_8958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g12d60a93881_0_8958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g12d60a93881_0_8958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g12d60a93881_0_8958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g12d60a93881_0_8958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g12d60a93881_0_8958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g12d60a93881_0_8958"/>
          <p:cNvGrpSpPr/>
          <p:nvPr/>
        </p:nvGrpSpPr>
        <p:grpSpPr>
          <a:xfrm rot="-5400000">
            <a:off x="490767" y="4966755"/>
            <a:ext cx="1404744" cy="2445551"/>
            <a:chOff x="1083450" y="1318750"/>
            <a:chExt cx="624525" cy="1087250"/>
          </a:xfrm>
        </p:grpSpPr>
        <p:sp>
          <p:nvSpPr>
            <p:cNvPr id="192" name="Google Shape;192;g12d60a93881_0_8958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g12d60a93881_0_8958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g12d60a93881_0_8958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g12d60a93881_0_8958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12d60a93881_0_8958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12d60a93881_0_8958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12d60a93881_0_8958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12d60a93881_0_8958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12d60a93881_0_8958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12d60a93881_0_8958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12d60a93881_0_8958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g12d60a93881_0_8958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12d60a93881_0_8958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12d60a93881_0_8958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12d60a93881_0_8958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12d60a93881_0_8958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12d60a93881_0_8958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12d60a93881_0_8958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12d60a93881_0_8958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12d60a93881_0_8958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12d60a93881_0_8958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12d60a93881_0_8958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12d60a93881_0_8958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g12d60a93881_0_8958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12d60a93881_0_8958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12d60a93881_0_8958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2d60a93881_0_8958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2d60a93881_0_8958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2d60a93881_0_8958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12d60a93881_0_8958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2d60a93881_0_8958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12d60a93881_0_8958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2d60a93881_0_8958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12d60a93881_0_8958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12d60a93881_0_8958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2d60a93881_0_8958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12d60a93881_0_8958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g12d60a93881_0_8958"/>
          <p:cNvGrpSpPr/>
          <p:nvPr/>
        </p:nvGrpSpPr>
        <p:grpSpPr>
          <a:xfrm rot="5400000" flipH="1">
            <a:off x="10266891" y="4966755"/>
            <a:ext cx="1404744" cy="2445551"/>
            <a:chOff x="1083450" y="1318750"/>
            <a:chExt cx="624525" cy="1087250"/>
          </a:xfrm>
        </p:grpSpPr>
        <p:sp>
          <p:nvSpPr>
            <p:cNvPr id="230" name="Google Shape;230;g12d60a93881_0_8958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2d60a93881_0_8958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12d60a93881_0_8958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2d60a93881_0_8958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2d60a93881_0_8958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12d60a93881_0_8958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12d60a93881_0_8958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12d60a93881_0_8958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2d60a93881_0_8958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12d60a93881_0_8958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2d60a93881_0_8958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12d60a93881_0_8958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2d60a93881_0_8958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2d60a93881_0_8958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2d60a93881_0_8958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2d60a93881_0_8958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12d60a93881_0_8958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2d60a93881_0_8958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12d60a93881_0_8958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2d60a93881_0_8958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2d60a93881_0_8958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2d60a93881_0_8958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g12d60a93881_0_8958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2d60a93881_0_8958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2d60a93881_0_8958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2d60a93881_0_8958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2d60a93881_0_8958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2d60a93881_0_8958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2d60a93881_0_8958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12d60a93881_0_8958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12d60a93881_0_8958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2d60a93881_0_8958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2d60a93881_0_8958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2d60a93881_0_8958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2d60a93881_0_8958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12d60a93881_0_8958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2d60a93881_0_8958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g12d60a93881_0_895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12d60a93881_0_8958"/>
          <p:cNvSpPr txBox="1">
            <a:spLocks noGrp="1"/>
          </p:cNvSpPr>
          <p:nvPr>
            <p:ph type="title" idx="2"/>
          </p:nvPr>
        </p:nvSpPr>
        <p:spPr>
          <a:xfrm>
            <a:off x="2135212" y="1757633"/>
            <a:ext cx="3960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69" name="Google Shape;269;g12d60a93881_0_8958"/>
          <p:cNvSpPr txBox="1">
            <a:spLocks noGrp="1"/>
          </p:cNvSpPr>
          <p:nvPr>
            <p:ph type="subTitle" idx="1"/>
          </p:nvPr>
        </p:nvSpPr>
        <p:spPr>
          <a:xfrm>
            <a:off x="2135217" y="2175833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12d60a93881_0_8958"/>
          <p:cNvSpPr txBox="1">
            <a:spLocks noGrp="1"/>
          </p:cNvSpPr>
          <p:nvPr>
            <p:ph type="title" idx="3"/>
          </p:nvPr>
        </p:nvSpPr>
        <p:spPr>
          <a:xfrm>
            <a:off x="2135000" y="4738467"/>
            <a:ext cx="3501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71" name="Google Shape;271;g12d60a93881_0_8958"/>
          <p:cNvSpPr txBox="1">
            <a:spLocks noGrp="1"/>
          </p:cNvSpPr>
          <p:nvPr>
            <p:ph type="subTitle" idx="4"/>
          </p:nvPr>
        </p:nvSpPr>
        <p:spPr>
          <a:xfrm>
            <a:off x="2135017" y="5156667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12d60a93881_0_8958"/>
          <p:cNvSpPr txBox="1">
            <a:spLocks noGrp="1"/>
          </p:cNvSpPr>
          <p:nvPr>
            <p:ph type="title" idx="5"/>
          </p:nvPr>
        </p:nvSpPr>
        <p:spPr>
          <a:xfrm>
            <a:off x="2135259" y="3248033"/>
            <a:ext cx="4578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73" name="Google Shape;273;g12d60a93881_0_8958"/>
          <p:cNvSpPr txBox="1">
            <a:spLocks noGrp="1"/>
          </p:cNvSpPr>
          <p:nvPr>
            <p:ph type="subTitle" idx="6"/>
          </p:nvPr>
        </p:nvSpPr>
        <p:spPr>
          <a:xfrm>
            <a:off x="2135217" y="3666233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g12d60a93881_0_8958"/>
          <p:cNvSpPr txBox="1">
            <a:spLocks noGrp="1"/>
          </p:cNvSpPr>
          <p:nvPr>
            <p:ph type="title" idx="7"/>
          </p:nvPr>
        </p:nvSpPr>
        <p:spPr>
          <a:xfrm>
            <a:off x="7666797" y="1782700"/>
            <a:ext cx="3501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75" name="Google Shape;275;g12d60a93881_0_8958"/>
          <p:cNvSpPr txBox="1">
            <a:spLocks noGrp="1"/>
          </p:cNvSpPr>
          <p:nvPr>
            <p:ph type="subTitle" idx="8"/>
          </p:nvPr>
        </p:nvSpPr>
        <p:spPr>
          <a:xfrm>
            <a:off x="7666800" y="2207440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2d60a93881_0_8958"/>
          <p:cNvSpPr txBox="1">
            <a:spLocks noGrp="1"/>
          </p:cNvSpPr>
          <p:nvPr>
            <p:ph type="title" idx="9" hasCustomPrompt="1"/>
          </p:nvPr>
        </p:nvSpPr>
        <p:spPr>
          <a:xfrm>
            <a:off x="1023000" y="1975033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7" name="Google Shape;277;g12d60a93881_0_8958"/>
          <p:cNvSpPr txBox="1">
            <a:spLocks noGrp="1"/>
          </p:cNvSpPr>
          <p:nvPr>
            <p:ph type="title" idx="13" hasCustomPrompt="1"/>
          </p:nvPr>
        </p:nvSpPr>
        <p:spPr>
          <a:xfrm>
            <a:off x="1023000" y="4955867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8" name="Google Shape;278;g12d60a93881_0_8958"/>
          <p:cNvSpPr txBox="1">
            <a:spLocks noGrp="1"/>
          </p:cNvSpPr>
          <p:nvPr>
            <p:ph type="title" idx="14" hasCustomPrompt="1"/>
          </p:nvPr>
        </p:nvSpPr>
        <p:spPr>
          <a:xfrm>
            <a:off x="1023000" y="3465433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9" name="Google Shape;279;g12d60a93881_0_8958"/>
          <p:cNvSpPr txBox="1">
            <a:spLocks noGrp="1"/>
          </p:cNvSpPr>
          <p:nvPr>
            <p:ph type="title" idx="15" hasCustomPrompt="1"/>
          </p:nvPr>
        </p:nvSpPr>
        <p:spPr>
          <a:xfrm>
            <a:off x="6554783" y="2000083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0" name="Google Shape;280;g12d60a93881_0_8958"/>
          <p:cNvSpPr txBox="1">
            <a:spLocks noGrp="1"/>
          </p:cNvSpPr>
          <p:nvPr>
            <p:ph type="title" idx="16"/>
          </p:nvPr>
        </p:nvSpPr>
        <p:spPr>
          <a:xfrm>
            <a:off x="7666797" y="4738467"/>
            <a:ext cx="3501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81" name="Google Shape;281;g12d60a93881_0_8958"/>
          <p:cNvSpPr txBox="1">
            <a:spLocks noGrp="1"/>
          </p:cNvSpPr>
          <p:nvPr>
            <p:ph type="subTitle" idx="17"/>
          </p:nvPr>
        </p:nvSpPr>
        <p:spPr>
          <a:xfrm>
            <a:off x="7666800" y="5156667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12d60a93881_0_8958"/>
          <p:cNvSpPr txBox="1">
            <a:spLocks noGrp="1"/>
          </p:cNvSpPr>
          <p:nvPr>
            <p:ph type="title" idx="18"/>
          </p:nvPr>
        </p:nvSpPr>
        <p:spPr>
          <a:xfrm>
            <a:off x="7666983" y="3248042"/>
            <a:ext cx="35019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83" name="Google Shape;283;g12d60a93881_0_8958"/>
          <p:cNvSpPr txBox="1">
            <a:spLocks noGrp="1"/>
          </p:cNvSpPr>
          <p:nvPr>
            <p:ph type="subTitle" idx="19"/>
          </p:nvPr>
        </p:nvSpPr>
        <p:spPr>
          <a:xfrm>
            <a:off x="7667000" y="3666233"/>
            <a:ext cx="3501900" cy="8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g12d60a93881_0_8958"/>
          <p:cNvSpPr txBox="1">
            <a:spLocks noGrp="1"/>
          </p:cNvSpPr>
          <p:nvPr>
            <p:ph type="title" idx="20" hasCustomPrompt="1"/>
          </p:nvPr>
        </p:nvSpPr>
        <p:spPr>
          <a:xfrm>
            <a:off x="6554783" y="4955867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5" name="Google Shape;285;g12d60a93881_0_8958"/>
          <p:cNvSpPr txBox="1">
            <a:spLocks noGrp="1"/>
          </p:cNvSpPr>
          <p:nvPr>
            <p:ph type="title" idx="21" hasCustomPrompt="1"/>
          </p:nvPr>
        </p:nvSpPr>
        <p:spPr>
          <a:xfrm>
            <a:off x="6554783" y="3465433"/>
            <a:ext cx="1112100" cy="84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yZDus1Qglo5kXkoAL79BNL/%3C%3CX%3E%3E-Wallet?node-id=0%3A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"/>
          <p:cNvSpPr txBox="1"/>
          <p:nvPr/>
        </p:nvSpPr>
        <p:spPr>
          <a:xfrm>
            <a:off x="5991721" y="1905506"/>
            <a:ext cx="64149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</a:rPr>
              <a:t>Cryptocurrency Hardware Wallet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26221"/>
                </a:solidFill>
                <a:latin typeface="Arial"/>
                <a:ea typeface="Arial"/>
                <a:cs typeface="Arial"/>
                <a:sym typeface="Arial"/>
              </a:rPr>
              <a:t>กระเป๋าสตางค์ฮาร์ดแวร์สําหรับสกุลเงินเข้ารหัส</a:t>
            </a:r>
            <a:endParaRPr sz="2800" b="1">
              <a:solidFill>
                <a:srgbClr val="F26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CEPP64-22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d60a93881_1_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Smart Contracts (ต่อ)</a:t>
            </a:r>
            <a:endParaRPr b="1"/>
          </a:p>
        </p:txBody>
      </p:sp>
      <p:sp>
        <p:nvSpPr>
          <p:cNvPr id="368" name="Google Shape;368;g12d60a93881_1_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26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ผู้ใช้งาน Ethereum สามารถสร้างสัญญาอัจฉริยะ Smart Contract ได้โดยใช้ภาษาคอมพิวเตอร์ต่าง ๆ เช่น Solidity, Vyper, Fe</a:t>
            </a:r>
            <a:endParaRPr sz="1800"/>
          </a:p>
        </p:txBody>
      </p:sp>
      <p:sp>
        <p:nvSpPr>
          <p:cNvPr id="369" name="Google Shape;369;g12d60a93881_1_60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12d60a93881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400" y="1843225"/>
            <a:ext cx="5680200" cy="305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2d60a93881_1_60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https://blog.cryptostars.is/learning-solidity-a-starting-guide-fd9babac9806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d60a93881_1_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Tokens</a:t>
            </a:r>
            <a:endParaRPr b="1"/>
          </a:p>
        </p:txBody>
      </p:sp>
      <p:sp>
        <p:nvSpPr>
          <p:cNvPr id="377" name="Google Shape;377;g12d60a93881_1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26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มาตรฐาน ERC20, ERC721 (NFT)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Smart Contract สามารถใช้สร้างสินทรัพย์ขึ้นมาได้</a:t>
            </a:r>
            <a:endParaRPr sz="1800"/>
          </a:p>
        </p:txBody>
      </p:sp>
      <p:sp>
        <p:nvSpPr>
          <p:cNvPr id="378" name="Google Shape;378;g12d60a93881_1_45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12d60a93881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800" y="1600950"/>
            <a:ext cx="5680200" cy="274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2d60a93881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93275"/>
            <a:ext cx="5902202" cy="207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2d60a93881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202" y="4515855"/>
            <a:ext cx="2462205" cy="164147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2d60a93881_1_45"/>
          <p:cNvSpPr txBox="1"/>
          <p:nvPr/>
        </p:nvSpPr>
        <p:spPr>
          <a:xfrm>
            <a:off x="0" y="61768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https://support.bitkub.com/hc/en-us/articles/360036959072-List-of-ERC-20-Tokens-listed-on-Bitkub-com, https://101blockchains.com/fungible-vs-non-fungible-tokens/, https://www.theverge.com/2021/12/13/22832146/bored-ape-nft-accidentally-sold-300000-fat-finger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d60a93881_1_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Non-Fungible Tokens</a:t>
            </a:r>
            <a:endParaRPr b="1"/>
          </a:p>
        </p:txBody>
      </p:sp>
      <p:sp>
        <p:nvSpPr>
          <p:cNvPr id="388" name="Google Shape;388;g12d60a93881_1_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26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มาตรฐาน ERC721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แต่ละหน่วยไม่สามารถแทนกันได้ และแบ่งแยกไม่ได้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ใช้เป็นหลักฐาน หรือแหล่งอ้างอิงว่าเป็นเจ้าของสิ่งต่าง ๆ</a:t>
            </a:r>
            <a:endParaRPr sz="1800"/>
          </a:p>
        </p:txBody>
      </p:sp>
      <p:sp>
        <p:nvSpPr>
          <p:cNvPr id="389" name="Google Shape;389;g12d60a93881_1_69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12d60a93881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0" y="2148825"/>
            <a:ext cx="5680202" cy="3195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2d60a93881_1_69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https://boardroom.tv/nft-sales-roundup-otherdeed-bayc/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db617f464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Uniswap</a:t>
            </a:r>
            <a:endParaRPr b="1"/>
          </a:p>
        </p:txBody>
      </p:sp>
      <p:sp>
        <p:nvSpPr>
          <p:cNvPr id="397" name="Google Shape;397;g12db617f464_0_0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12db617f46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1702287"/>
            <a:ext cx="10343100" cy="34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2db617f464_0_0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https://docs.uniswap.org/protocol/V2/concepts/protocol-overview/how-uniswap-works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d60a93881_1_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Cryptocurrency Wallet</a:t>
            </a:r>
            <a:endParaRPr b="1"/>
          </a:p>
        </p:txBody>
      </p:sp>
      <p:sp>
        <p:nvSpPr>
          <p:cNvPr id="405" name="Google Shape;405;g12d60a93881_1_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76100" cy="36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Hot wallet คือ กระเป๋าที่สร้างโดยใช้ระบบดิจิทัล และเชื่อมต่อกับ เครือข่ายอยู่ตลอดเวลาซึ่งโดยทั่วไปมักจะถูกสร้างโดยใช้ software อย่างเดียว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3432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Cold wallet คือกระเป๋าเงินที่ไม่มีการเชื่อมต่อเครือข่ายอินเทอร์เน็ตหากผู้ใช้ต้องการทําธุรกรรม จะต้องดึงข้อมูลออกจาก Cold wallet และนําข้อมูลนั้นส่งต่อไปที่อื่นเพื่อทําธุรกรรม จึงจะสามารถ ทําให้เกิดธุรกรรมขึ้นได้</a:t>
            </a:r>
            <a:endParaRPr sz="1800"/>
          </a:p>
        </p:txBody>
      </p:sp>
      <p:sp>
        <p:nvSpPr>
          <p:cNvPr id="406" name="Google Shape;406;g12d60a93881_1_77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12d60a93881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725" y="2057838"/>
            <a:ext cx="4596075" cy="27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2d60a93881_1_77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https://www.scb10x.com/blog/getto-know-cryptowallet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d60a93881_1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Hardware Wallet</a:t>
            </a:r>
            <a:endParaRPr b="1"/>
          </a:p>
        </p:txBody>
      </p:sp>
      <p:sp>
        <p:nvSpPr>
          <p:cNvPr id="414" name="Google Shape;414;g12d60a93881_1_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424000" cy="36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/>
              <a:t>เป็นอุปกรณ์ที่ทําหน้าที่เป็น Cryptocurrency Wallet ประเภทหนึ่งซึ่งมีหน้าที่ในการเก็บ Private Key ของผู้ใช้ไว้เพื่อใช้ในการทําธุรกรรม</a:t>
            </a:r>
            <a:endParaRPr sz="1800"/>
          </a:p>
        </p:txBody>
      </p:sp>
      <p:sp>
        <p:nvSpPr>
          <p:cNvPr id="415" name="Google Shape;415;g12d60a93881_1_87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2d60a93881_1_87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https://medium.com/bitkub/hardware-wallet-acf1868a9558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12d60a93881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300" y="2129450"/>
            <a:ext cx="5624999" cy="304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d60a93881_0_918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แนวทางการพัฒนา</a:t>
            </a:r>
            <a:endParaRPr b="1"/>
          </a:p>
        </p:txBody>
      </p:sp>
      <p:sp>
        <p:nvSpPr>
          <p:cNvPr id="423" name="Google Shape;423;g12d60a93881_0_918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db617f464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ลักษณะชิ้นงาน</a:t>
            </a:r>
            <a:endParaRPr b="1"/>
          </a:p>
        </p:txBody>
      </p:sp>
      <p:sp>
        <p:nvSpPr>
          <p:cNvPr id="429" name="Google Shape;429;g12db617f464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Hot Wallet ด้วย Raspberry 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trade/exchange cryptocurrency ได้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ทำงานร่วมกับ NFTs ได้</a:t>
            </a:r>
            <a:endParaRPr/>
          </a:p>
        </p:txBody>
      </p:sp>
      <p:sp>
        <p:nvSpPr>
          <p:cNvPr id="430" name="Google Shape;430;g12db617f464_0_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d60a93881_0_92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ขอบเขตโครงงาน</a:t>
            </a:r>
            <a:endParaRPr b="1"/>
          </a:p>
        </p:txBody>
      </p:sp>
      <p:sp>
        <p:nvSpPr>
          <p:cNvPr id="436" name="Google Shape;436;g12d60a93881_0_92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เก็บ cryptocurrency สกุลที่ทำงานอยู่บน Ethereum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การโอน cryptocurrency ทำได้กับสกุลที่ทำงานอยู่บน Ethereum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แสดงข้อมูลของ NFTs ที่มาจาก OpenSea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NFTs ที่สามารถ trade ได้จะอยู่บน OpenSea</a:t>
            </a:r>
            <a:endParaRPr/>
          </a:p>
        </p:txBody>
      </p:sp>
      <p:sp>
        <p:nvSpPr>
          <p:cNvPr id="437" name="Google Shape;437;g12d60a93881_0_9269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d60a93881_0_92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เทคโนโลยีที่ใช้ในการพัฒนา</a:t>
            </a:r>
            <a:endParaRPr b="1"/>
          </a:p>
        </p:txBody>
      </p:sp>
      <p:sp>
        <p:nvSpPr>
          <p:cNvPr id="443" name="Google Shape;443;g12d60a93881_0_92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React JS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Tailwind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Docker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Python</a:t>
            </a:r>
            <a:endParaRPr/>
          </a:p>
        </p:txBody>
      </p:sp>
      <p:pic>
        <p:nvPicPr>
          <p:cNvPr id="444" name="Google Shape;444;g12d60a93881_0_9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800" y="1825625"/>
            <a:ext cx="1385125" cy="1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2d60a93881_0_9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799" y="4304650"/>
            <a:ext cx="1385125" cy="99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2d60a93881_0_9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300" y="1825625"/>
            <a:ext cx="1385124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2d60a93881_0_9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5300" y="4060725"/>
            <a:ext cx="1385126" cy="138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2d60a93881_0_9275"/>
          <p:cNvSpPr txBox="1"/>
          <p:nvPr/>
        </p:nvSpPr>
        <p:spPr>
          <a:xfrm>
            <a:off x="0" y="61768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https://en.wikipedia.org/wiki/React_(JavaScript_library), https://tailwindcss.com/docs/guides/nextjs,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https://faun.pub/docker-in-a-nutshell-ed2c05cfcfd5, https://en.wikipedia.org/wiki/Python_(programming_language)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2d60a93881_0_9275"/>
          <p:cNvSpPr txBox="1"/>
          <p:nvPr/>
        </p:nvSpPr>
        <p:spPr>
          <a:xfrm>
            <a:off x="10614589" y="63116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60a93881_0_46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Outline</a:t>
            </a:r>
            <a:endParaRPr b="1"/>
          </a:p>
        </p:txBody>
      </p:sp>
      <p:sp>
        <p:nvSpPr>
          <p:cNvPr id="302" name="Google Shape;302;g12d60a93881_0_46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ที่มาและความสำคัญ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ทฤษฏีที่เกี่ยวข้อง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แนวทางการพัฒนา</a:t>
            </a:r>
            <a:endParaRPr/>
          </a:p>
        </p:txBody>
      </p:sp>
      <p:sp>
        <p:nvSpPr>
          <p:cNvPr id="303" name="Google Shape;303;g12d60a93881_0_4606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d60a93881_0_92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Block Diagram</a:t>
            </a:r>
            <a:endParaRPr b="1"/>
          </a:p>
        </p:txBody>
      </p:sp>
      <p:pic>
        <p:nvPicPr>
          <p:cNvPr id="455" name="Google Shape;455;g12d60a93881_0_9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250" y="1449275"/>
            <a:ext cx="5667499" cy="51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2d60a93881_0_925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d60a93881_0_92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Dataflow Diagram</a:t>
            </a:r>
            <a:endParaRPr b="1"/>
          </a:p>
        </p:txBody>
      </p:sp>
      <p:pic>
        <p:nvPicPr>
          <p:cNvPr id="462" name="Google Shape;462;g12d60a93881_0_9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188" y="1481425"/>
            <a:ext cx="6777619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2d60a93881_0_9215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d60a93881_0_9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Dataflow Diagram (ต่อ)</a:t>
            </a:r>
            <a:endParaRPr b="1"/>
          </a:p>
        </p:txBody>
      </p:sp>
      <p:pic>
        <p:nvPicPr>
          <p:cNvPr id="469" name="Google Shape;469;g12d60a93881_0_9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388" y="1289250"/>
            <a:ext cx="5611226" cy="5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2d60a93881_0_923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d60a93881_0_92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Dataflow Diagram (ต่อ)</a:t>
            </a:r>
            <a:endParaRPr b="1"/>
          </a:p>
        </p:txBody>
      </p:sp>
      <p:pic>
        <p:nvPicPr>
          <p:cNvPr id="476" name="Google Shape;476;g12d60a93881_0_9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75" y="1521600"/>
            <a:ext cx="8150648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2d60a93881_0_924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d60a93881_0_92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Dataflow Diagram (ต่อ)</a:t>
            </a:r>
            <a:endParaRPr b="1"/>
          </a:p>
        </p:txBody>
      </p:sp>
      <p:pic>
        <p:nvPicPr>
          <p:cNvPr id="483" name="Google Shape;483;g12d60a93881_0_9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163" y="1561850"/>
            <a:ext cx="8513674" cy="5034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2d60a93881_0_924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d60a93881_0_92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Dataflow Diagram (ต่อ)</a:t>
            </a:r>
            <a:endParaRPr b="1"/>
          </a:p>
        </p:txBody>
      </p:sp>
      <p:pic>
        <p:nvPicPr>
          <p:cNvPr id="490" name="Google Shape;490;g12d60a93881_0_9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188" y="1513600"/>
            <a:ext cx="4969634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2d60a93881_0_925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d60a93881_0_92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User Interface</a:t>
            </a:r>
            <a:endParaRPr b="1"/>
          </a:p>
        </p:txBody>
      </p:sp>
      <p:pic>
        <p:nvPicPr>
          <p:cNvPr id="497" name="Google Shape;497;g12d60a93881_0_9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975" y="1360825"/>
            <a:ext cx="8352048" cy="52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2d60a93881_0_9220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d60a93881_3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Figma Prototype Demo</a:t>
            </a:r>
            <a:endParaRPr b="1"/>
          </a:p>
        </p:txBody>
      </p:sp>
      <p:sp>
        <p:nvSpPr>
          <p:cNvPr id="504" name="Google Shape;504;g12d60a93881_3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https://www.figma.com/proto/yZDus1Qglo5kXkoAL79BNL/%3C%3CX%3E%3E-Wallet?node-id=0%3A1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g12d60a93881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00" y="2951000"/>
            <a:ext cx="2451600" cy="24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2d60a93881_3_7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d60a93881_1_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การออกแบบ - Hardware Casing</a:t>
            </a:r>
            <a:endParaRPr b="1"/>
          </a:p>
        </p:txBody>
      </p:sp>
      <p:pic>
        <p:nvPicPr>
          <p:cNvPr id="512" name="Google Shape;512;g12d60a93881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27600"/>
            <a:ext cx="5719775" cy="24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2d60a93881_1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875" y="1583025"/>
            <a:ext cx="3184200" cy="30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2d60a93881_1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3872" y="4149300"/>
            <a:ext cx="3768550" cy="19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2d60a93881_1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0025" y="3841025"/>
            <a:ext cx="3327933" cy="24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2d60a93881_1_96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2d60a93881_1_96"/>
          <p:cNvSpPr txBox="1"/>
          <p:nvPr/>
        </p:nvSpPr>
        <p:spPr>
          <a:xfrm>
            <a:off x="0" y="61768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https://th.cytron.io/c-raspberry-pi/c-raspberry-pi-camera/p-raspberry-pi-zero-15-pin-camera-ffc-cable-30cm, https://www.adafruit.com/product/3192, https://www.lazada.co.th/products/for-raspberry-pi-zero-w-ups-lite-power-supply-board-power-battery-power-i2c-max17040g-indicator-i3667078062-s13814372402.html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d60a93881_0_92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แนวทางทดสอบประสิทธิภาพ</a:t>
            </a:r>
            <a:endParaRPr b="1"/>
          </a:p>
        </p:txBody>
      </p:sp>
      <p:sp>
        <p:nvSpPr>
          <p:cNvPr id="523" name="Google Shape;523;g12d60a93881_0_92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Unit Testing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Battery Test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Usability Test</a:t>
            </a:r>
            <a:endParaRPr/>
          </a:p>
        </p:txBody>
      </p:sp>
      <p:sp>
        <p:nvSpPr>
          <p:cNvPr id="524" name="Google Shape;524;g12d60a93881_0_9225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d60a93881_0_4611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2d60a93881_0_4611"/>
          <p:cNvSpPr txBox="1">
            <a:spLocks noGrp="1"/>
          </p:cNvSpPr>
          <p:nvPr>
            <p:ph type="ctrTitle"/>
          </p:nvPr>
        </p:nvSpPr>
        <p:spPr>
          <a:xfrm>
            <a:off x="1524000" y="2365444"/>
            <a:ext cx="9144000" cy="1144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ที่มาและความสำคัญ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d60a93881_0_92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แผนการดำเนินโครงงาน - Project 1</a:t>
            </a:r>
            <a:endParaRPr b="1"/>
          </a:p>
        </p:txBody>
      </p:sp>
      <p:grpSp>
        <p:nvGrpSpPr>
          <p:cNvPr id="530" name="Google Shape;530;g12d60a93881_0_9233"/>
          <p:cNvGrpSpPr/>
          <p:nvPr/>
        </p:nvGrpSpPr>
        <p:grpSpPr>
          <a:xfrm>
            <a:off x="958350" y="3328350"/>
            <a:ext cx="10275300" cy="201300"/>
            <a:chOff x="1108250" y="3408075"/>
            <a:chExt cx="10275300" cy="201300"/>
          </a:xfrm>
        </p:grpSpPr>
        <p:cxnSp>
          <p:nvCxnSpPr>
            <p:cNvPr id="531" name="Google Shape;531;g12d60a93881_0_9233"/>
            <p:cNvCxnSpPr/>
            <p:nvPr/>
          </p:nvCxnSpPr>
          <p:spPr>
            <a:xfrm>
              <a:off x="1108250" y="3508725"/>
              <a:ext cx="1007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2" name="Google Shape;532;g12d60a93881_0_9233"/>
            <p:cNvSpPr/>
            <p:nvPr/>
          </p:nvSpPr>
          <p:spPr>
            <a:xfrm>
              <a:off x="1108250" y="3408075"/>
              <a:ext cx="201300" cy="201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g12d60a93881_0_9233"/>
            <p:cNvSpPr/>
            <p:nvPr/>
          </p:nvSpPr>
          <p:spPr>
            <a:xfrm>
              <a:off x="11182250" y="3408075"/>
              <a:ext cx="201300" cy="201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g12d60a93881_0_9233"/>
          <p:cNvSpPr/>
          <p:nvPr/>
        </p:nvSpPr>
        <p:spPr>
          <a:xfrm>
            <a:off x="136805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 Wallet seed, เชื่อมต่อกับ Ethereum blockchain</a:t>
            </a:r>
            <a:endParaRPr/>
          </a:p>
        </p:txBody>
      </p:sp>
      <p:sp>
        <p:nvSpPr>
          <p:cNvPr id="535" name="Google Shape;535;g12d60a93881_0_9233"/>
          <p:cNvSpPr/>
          <p:nvPr/>
        </p:nvSpPr>
        <p:spPr>
          <a:xfrm>
            <a:off x="424595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รวมการ Generate seed และ private key,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sp>
        <p:nvSpPr>
          <p:cNvPr id="536" name="Google Shape;536;g12d60a93881_0_9233"/>
          <p:cNvSpPr/>
          <p:nvPr/>
        </p:nvSpPr>
        <p:spPr>
          <a:xfrm>
            <a:off x="702740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ขึ้นรูป Casing,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เชื่อมต่อกับ Wallet</a:t>
            </a:r>
            <a:endParaRPr/>
          </a:p>
        </p:txBody>
      </p:sp>
      <p:sp>
        <p:nvSpPr>
          <p:cNvPr id="537" name="Google Shape;537;g12d60a93881_0_9233"/>
          <p:cNvSpPr/>
          <p:nvPr/>
        </p:nvSpPr>
        <p:spPr>
          <a:xfrm>
            <a:off x="2621200" y="3719800"/>
            <a:ext cx="2472300" cy="1312500"/>
          </a:xfrm>
          <a:prstGeom prst="wedgeRectCallout">
            <a:avLst>
              <a:gd name="adj1" fmla="val -20664"/>
              <a:gd name="adj2" fmla="val -7076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 Private key,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 บน Test network</a:t>
            </a:r>
            <a:endParaRPr/>
          </a:p>
        </p:txBody>
      </p:sp>
      <p:sp>
        <p:nvSpPr>
          <p:cNvPr id="538" name="Google Shape;538;g12d60a93881_0_9233"/>
          <p:cNvSpPr/>
          <p:nvPr/>
        </p:nvSpPr>
        <p:spPr>
          <a:xfrm>
            <a:off x="5676000" y="3719800"/>
            <a:ext cx="2472300" cy="1312500"/>
          </a:xfrm>
          <a:prstGeom prst="wedgeRectCallout">
            <a:avLst>
              <a:gd name="adj1" fmla="val -20733"/>
              <a:gd name="adj2" fmla="val -7076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 transaction,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Wallet address QR code</a:t>
            </a:r>
            <a:endParaRPr/>
          </a:p>
        </p:txBody>
      </p:sp>
      <p:sp>
        <p:nvSpPr>
          <p:cNvPr id="539" name="Google Shape;539;g12d60a93881_0_9233"/>
          <p:cNvSpPr txBox="1"/>
          <p:nvPr/>
        </p:nvSpPr>
        <p:spPr>
          <a:xfrm>
            <a:off x="96500" y="3228900"/>
            <a:ext cx="12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01/08/2022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12d60a93881_0_9233"/>
          <p:cNvSpPr txBox="1"/>
          <p:nvPr/>
        </p:nvSpPr>
        <p:spPr>
          <a:xfrm>
            <a:off x="11178950" y="3228900"/>
            <a:ext cx="12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31/10/2022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2d60a93881_0_9233"/>
          <p:cNvSpPr/>
          <p:nvPr/>
        </p:nvSpPr>
        <p:spPr>
          <a:xfrm>
            <a:off x="8827250" y="3719800"/>
            <a:ext cx="2472300" cy="1312500"/>
          </a:xfrm>
          <a:prstGeom prst="wedgeRectCallout">
            <a:avLst>
              <a:gd name="adj1" fmla="val -20995"/>
              <a:gd name="adj2" fmla="val -70061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ประกอบ Casing,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รวมการทำงานแต่ละส่วน</a:t>
            </a:r>
            <a:endParaRPr/>
          </a:p>
        </p:txBody>
      </p:sp>
      <p:sp>
        <p:nvSpPr>
          <p:cNvPr id="542" name="Google Shape;542;g12d60a93881_0_923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d60a93881_3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แผนการดำเนินโครงงาน - Project 2</a:t>
            </a:r>
            <a:endParaRPr b="1"/>
          </a:p>
        </p:txBody>
      </p:sp>
      <p:grpSp>
        <p:nvGrpSpPr>
          <p:cNvPr id="548" name="Google Shape;548;g12d60a93881_3_29"/>
          <p:cNvGrpSpPr/>
          <p:nvPr/>
        </p:nvGrpSpPr>
        <p:grpSpPr>
          <a:xfrm>
            <a:off x="958350" y="3328350"/>
            <a:ext cx="10275300" cy="201300"/>
            <a:chOff x="1108250" y="3408075"/>
            <a:chExt cx="10275300" cy="201300"/>
          </a:xfrm>
        </p:grpSpPr>
        <p:cxnSp>
          <p:nvCxnSpPr>
            <p:cNvPr id="549" name="Google Shape;549;g12d60a93881_3_29"/>
            <p:cNvCxnSpPr/>
            <p:nvPr/>
          </p:nvCxnSpPr>
          <p:spPr>
            <a:xfrm>
              <a:off x="1108250" y="3508725"/>
              <a:ext cx="1007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0" name="Google Shape;550;g12d60a93881_3_29"/>
            <p:cNvSpPr/>
            <p:nvPr/>
          </p:nvSpPr>
          <p:spPr>
            <a:xfrm>
              <a:off x="1108250" y="3408075"/>
              <a:ext cx="201300" cy="201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g12d60a93881_3_29"/>
            <p:cNvSpPr/>
            <p:nvPr/>
          </p:nvSpPr>
          <p:spPr>
            <a:xfrm>
              <a:off x="11182250" y="3408075"/>
              <a:ext cx="201300" cy="201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g12d60a93881_3_29"/>
          <p:cNvSpPr/>
          <p:nvPr/>
        </p:nvSpPr>
        <p:spPr>
          <a:xfrm>
            <a:off x="136805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การแลกเปลี่ยน cryptocurrency</a:t>
            </a:r>
            <a:endParaRPr/>
          </a:p>
        </p:txBody>
      </p:sp>
      <p:sp>
        <p:nvSpPr>
          <p:cNvPr id="553" name="Google Shape;553;g12d60a93881_3_29"/>
          <p:cNvSpPr/>
          <p:nvPr/>
        </p:nvSpPr>
        <p:spPr>
          <a:xfrm>
            <a:off x="424595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การทำงานร่วมกับ NFTs (ต่อ)</a:t>
            </a:r>
            <a:endParaRPr/>
          </a:p>
        </p:txBody>
      </p:sp>
      <p:sp>
        <p:nvSpPr>
          <p:cNvPr id="554" name="Google Shape;554;g12d60a93881_3_29"/>
          <p:cNvSpPr/>
          <p:nvPr/>
        </p:nvSpPr>
        <p:spPr>
          <a:xfrm>
            <a:off x="7027400" y="1919925"/>
            <a:ext cx="2472300" cy="1312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Test, Usability Test</a:t>
            </a:r>
            <a:endParaRPr/>
          </a:p>
        </p:txBody>
      </p:sp>
      <p:sp>
        <p:nvSpPr>
          <p:cNvPr id="555" name="Google Shape;555;g12d60a93881_3_29"/>
          <p:cNvSpPr/>
          <p:nvPr/>
        </p:nvSpPr>
        <p:spPr>
          <a:xfrm>
            <a:off x="2621200" y="3719800"/>
            <a:ext cx="2472300" cy="1312500"/>
          </a:xfrm>
          <a:prstGeom prst="wedgeRectCallout">
            <a:avLst>
              <a:gd name="adj1" fmla="val -20664"/>
              <a:gd name="adj2" fmla="val -7076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การทำงานร่วมกับ NFTs</a:t>
            </a:r>
            <a:endParaRPr/>
          </a:p>
        </p:txBody>
      </p:sp>
      <p:sp>
        <p:nvSpPr>
          <p:cNvPr id="556" name="Google Shape;556;g12d60a93881_3_29"/>
          <p:cNvSpPr/>
          <p:nvPr/>
        </p:nvSpPr>
        <p:spPr>
          <a:xfrm>
            <a:off x="5676000" y="3719800"/>
            <a:ext cx="2472300" cy="1312500"/>
          </a:xfrm>
          <a:prstGeom prst="wedgeRectCallout">
            <a:avLst>
              <a:gd name="adj1" fmla="val -20733"/>
              <a:gd name="adj2" fmla="val -7076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รวมระบบการทำงานทั้งหมด</a:t>
            </a:r>
            <a:endParaRPr/>
          </a:p>
        </p:txBody>
      </p:sp>
      <p:sp>
        <p:nvSpPr>
          <p:cNvPr id="557" name="Google Shape;557;g12d60a93881_3_29"/>
          <p:cNvSpPr txBox="1"/>
          <p:nvPr/>
        </p:nvSpPr>
        <p:spPr>
          <a:xfrm>
            <a:off x="96500" y="3228900"/>
            <a:ext cx="12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09/01/2023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2d60a93881_3_29"/>
          <p:cNvSpPr txBox="1"/>
          <p:nvPr/>
        </p:nvSpPr>
        <p:spPr>
          <a:xfrm>
            <a:off x="11178950" y="3228900"/>
            <a:ext cx="12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31/03/2023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2d60a93881_3_29"/>
          <p:cNvSpPr/>
          <p:nvPr/>
        </p:nvSpPr>
        <p:spPr>
          <a:xfrm>
            <a:off x="8827250" y="3719800"/>
            <a:ext cx="2472300" cy="1312500"/>
          </a:xfrm>
          <a:prstGeom prst="wedgeRectCallout">
            <a:avLst>
              <a:gd name="adj1" fmla="val -20995"/>
              <a:gd name="adj2" fmla="val -70061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Sprint 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ปรับแก้งานและสรุปผล</a:t>
            </a:r>
            <a:endParaRPr/>
          </a:p>
        </p:txBody>
      </p:sp>
      <p:sp>
        <p:nvSpPr>
          <p:cNvPr id="560" name="Google Shape;560;g12d60a93881_3_29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d60a93881_0_91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ค่าใช้จ่ายในการพัฒนา</a:t>
            </a:r>
            <a:endParaRPr b="1"/>
          </a:p>
        </p:txBody>
      </p:sp>
      <p:graphicFrame>
        <p:nvGraphicFramePr>
          <p:cNvPr id="566" name="Google Shape;566;g12d60a93881_0_9193"/>
          <p:cNvGraphicFramePr/>
          <p:nvPr/>
        </p:nvGraphicFramePr>
        <p:xfrm>
          <a:off x="952500" y="2286000"/>
          <a:ext cx="10287000" cy="3194602"/>
        </p:xfrm>
        <a:graphic>
          <a:graphicData uri="http://schemas.openxmlformats.org/drawingml/2006/table">
            <a:tbl>
              <a:tblPr>
                <a:noFill/>
                <a:tableStyleId>{E866563F-2495-46D3-9C3F-761088BF9D8D}</a:tableStyleId>
              </a:tblPr>
              <a:tblGrid>
                <a:gridCol w="778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ชื่ออุปกรณ์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ราคา (บาท)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Raspberry Pi Zero W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420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Raspberry Pi 8MP NoIR Camera Board V2.1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1011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Adafruit 128x64 OLED Bonnet for Raspberry Pi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800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UPS Lite V1.2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800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3D Print Casing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500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sng"/>
                        <a:t>รวม</a:t>
                      </a:r>
                      <a:endParaRPr sz="16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sng"/>
                        <a:t>3531</a:t>
                      </a:r>
                      <a:endParaRPr sz="16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7" name="Google Shape;567;g12d60a93881_0_919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2d60a93881_0_919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สมาชิกกลุ่ม</a:t>
            </a:r>
            <a:endParaRPr b="1"/>
          </a:p>
        </p:txBody>
      </p:sp>
      <p:sp>
        <p:nvSpPr>
          <p:cNvPr id="574" name="Google Shape;57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26221"/>
                </a:solidFill>
                <a:latin typeface="Arial"/>
                <a:ea typeface="Arial"/>
                <a:cs typeface="Arial"/>
                <a:sym typeface="Arial"/>
              </a:rPr>
              <a:t>ผู้จัดทำ</a:t>
            </a:r>
            <a:endParaRPr sz="3000">
              <a:solidFill>
                <a:srgbClr val="F262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62010356 นายธนพล วงศ์อาษา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60010452 นายนนทกร จิตรชิรานัน</a:t>
            </a:r>
            <a:r>
              <a:rPr lang="en-US" sz="3000">
                <a:solidFill>
                  <a:srgbClr val="253035"/>
                </a:solidFill>
                <a:latin typeface="Arial"/>
                <a:ea typeface="Arial"/>
                <a:cs typeface="Arial"/>
                <a:sym typeface="Arial"/>
              </a:rPr>
              <a:t>ท์</a:t>
            </a:r>
            <a:endParaRPr sz="3000">
              <a:solidFill>
                <a:srgbClr val="2530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>
              <a:solidFill>
                <a:srgbClr val="2530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26221"/>
                </a:solidFill>
                <a:latin typeface="Arial"/>
                <a:ea typeface="Arial"/>
                <a:cs typeface="Arial"/>
                <a:sym typeface="Arial"/>
              </a:rPr>
              <a:t>อาจารย์ที่ปรึกษา</a:t>
            </a:r>
            <a:endParaRPr sz="3000">
              <a:solidFill>
                <a:srgbClr val="F262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253035"/>
                </a:solidFill>
                <a:latin typeface="Arial"/>
                <a:ea typeface="Arial"/>
                <a:cs typeface="Arial"/>
                <a:sym typeface="Arial"/>
              </a:rPr>
              <a:t>ดร. ปริญญา เอกปริญญา</a:t>
            </a:r>
            <a:endParaRPr sz="3000">
              <a:solidFill>
                <a:srgbClr val="2530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d60a93881_1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ที่มาและความสำคัญ</a:t>
            </a:r>
            <a:endParaRPr b="1"/>
          </a:p>
        </p:txBody>
      </p:sp>
      <p:sp>
        <p:nvSpPr>
          <p:cNvPr id="315" name="Google Shape;315;g12d60a93881_1_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197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การใช้งาน Cryptocurrency มากขึ้น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การใช้งานมีความซับซ้อนมากขึ้น และหลากหลายมากขึ้น</a:t>
            </a:r>
            <a:endParaRPr/>
          </a:p>
        </p:txBody>
      </p:sp>
      <p:pic>
        <p:nvPicPr>
          <p:cNvPr id="316" name="Google Shape;316;g12d60a93881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375" y="713125"/>
            <a:ext cx="48768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2d60a93881_1_2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12d60a93881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25" y="3761125"/>
            <a:ext cx="5024050" cy="23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2d60a93881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150" y="3740825"/>
            <a:ext cx="3916123" cy="23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2d60a93881_1_2"/>
          <p:cNvSpPr txBox="1"/>
          <p:nvPr/>
        </p:nvSpPr>
        <p:spPr>
          <a:xfrm>
            <a:off x="0" y="6076975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https://coinculture.com/au/markets/1-billion-crypto-users-projected-by-2022-report-20220131/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https://www.coindesk.com/markets/2021/06/23/como-crear-comprar-y-vender-nfts/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https://cryptosiam.com/top-5-%E0%B9%80%E0%B8%AB%E0%B8%A3%E0%B8%A2%E0%B8%8D-defi-coins-to-watch-for-2022/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d60a93881_1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ปัญหาที่พบ</a:t>
            </a:r>
            <a:endParaRPr b="1"/>
          </a:p>
        </p:txBody>
      </p:sp>
      <p:sp>
        <p:nvSpPr>
          <p:cNvPr id="326" name="Google Shape;326;g12d60a93881_1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149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/>
          </a:bodyPr>
          <a:lstStyle/>
          <a:p>
            <a:pPr marL="457200" lvl="0" indent="-31718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Wallet ที่มีในตลาดใช้งานได้ไม่หลากหลาย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Cold Wallet ไม่สะดวกในการใช้งานเพราะต้องเชื่อมกับอุปกรณ์อื่น เมื่อต้องการใช้</a:t>
            </a:r>
            <a:endParaRPr/>
          </a:p>
        </p:txBody>
      </p:sp>
      <p:pic>
        <p:nvPicPr>
          <p:cNvPr id="327" name="Google Shape;327;g12d60a93881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74" y="1825625"/>
            <a:ext cx="3492800" cy="3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2d60a93881_1_9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2d60a93881_1_9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https://www.bnn.in.th/th/p/ledger-nano-x-bitcoin-3760027781500_zp5l9w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d60a93881_0_917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ทฤษฏีที่เกี่ยวข้อง</a:t>
            </a:r>
            <a:endParaRPr b="1"/>
          </a:p>
        </p:txBody>
      </p:sp>
      <p:sp>
        <p:nvSpPr>
          <p:cNvPr id="335" name="Google Shape;335;g12d60a93881_0_9173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d60a93881_1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Blockchain</a:t>
            </a:r>
            <a:endParaRPr b="1"/>
          </a:p>
        </p:txBody>
      </p:sp>
      <p:sp>
        <p:nvSpPr>
          <p:cNvPr id="341" name="Google Shape;341;g12d60a93881_1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149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Data Structure รูปแบบหนึ่ง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มักใช้งานร่วมกับระบบแบบ Peer-to-peer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ป้องกันการแก้ไขประวัติของข้อมูล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เป็น Single source of Truth สำหรับทุก Node</a:t>
            </a:r>
            <a:endParaRPr sz="1800"/>
          </a:p>
        </p:txBody>
      </p:sp>
      <p:sp>
        <p:nvSpPr>
          <p:cNvPr id="342" name="Google Shape;342;g12d60a93881_1_1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2d60a93881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400" y="1843225"/>
            <a:ext cx="5680202" cy="380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2d60a93881_1_18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https://www.finnomena.com/bitkub/blockchain-corporate/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d60a93881_1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Block</a:t>
            </a:r>
            <a:endParaRPr b="1"/>
          </a:p>
        </p:txBody>
      </p:sp>
      <p:sp>
        <p:nvSpPr>
          <p:cNvPr id="350" name="Google Shape;350;g12d60a93881_1_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26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เป็นหน่วยข้อมูลหนึ่งใน Blockchain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สามารถนำข้อมูลใน Block ไปคำนวณ Hash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แต่ละ Block จะชี้ไปหา Block ก่อนหน้าผ่าน Hash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เมื่อแก้ไขข้อมูล Hash จะเปลี่ยนไป Block หลังจะไม่สามารถอิงหา Block ก่อนหน้าได้</a:t>
            </a:r>
            <a:endParaRPr sz="1800"/>
          </a:p>
        </p:txBody>
      </p:sp>
      <p:sp>
        <p:nvSpPr>
          <p:cNvPr id="351" name="Google Shape;351;g12d60a93881_1_27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12d60a9388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47" y="2276625"/>
            <a:ext cx="4598700" cy="23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2d60a93881_1_27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https://bitcoin.org/bitcoin.pdf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d60a93881_1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Smart Contracts</a:t>
            </a:r>
            <a:endParaRPr b="1"/>
          </a:p>
        </p:txBody>
      </p:sp>
      <p:sp>
        <p:nvSpPr>
          <p:cNvPr id="359" name="Google Shape;359;g12d60a93881_1_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8800" cy="26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แรกเริ่มเดิมทีมาจาก Nick Szabo เสนอว่าระบบเครือข่ายสามารถนำมาสร้างระบบที่มีสัญญาข้อตกลงได้โดยไม่มีตัวกลาง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ต่อมากลุ่มนักพัฒนา Ethereum นำความคิดของ Nick Szabo มาพัฒนาต่อ โดยใช้ Blockchain เป็นสื่อในการสร้างชุดสัญญา</a:t>
            </a:r>
            <a:endParaRPr sz="1800"/>
          </a:p>
        </p:txBody>
      </p:sp>
      <p:sp>
        <p:nvSpPr>
          <p:cNvPr id="360" name="Google Shape;360;g12d60a93881_1_38"/>
          <p:cNvSpPr txBox="1"/>
          <p:nvPr/>
        </p:nvSpPr>
        <p:spPr>
          <a:xfrm>
            <a:off x="10614589" y="6246322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3B3B3"/>
                </a:solidFill>
              </a:rPr>
              <a:t>CEPP64-22</a:t>
            </a:r>
            <a:endParaRPr sz="200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2d60a93881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75" y="2032111"/>
            <a:ext cx="4741524" cy="27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2d60a93881_1_38"/>
          <p:cNvSpPr txBox="1"/>
          <p:nvPr/>
        </p:nvSpPr>
        <p:spPr>
          <a:xfrm>
            <a:off x="0" y="617682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ที่มา (ซ้ายไปขวา-บนลงล่าง): https://nextflow.in.th/2019/blockchain-training-course-2019/1_qh4n6vp6bc_puajd4z2gyw/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1162</Words>
  <Application>Microsoft Office PowerPoint</Application>
  <PresentationFormat>แบบจอกว้าง</PresentationFormat>
  <Paragraphs>178</Paragraphs>
  <Slides>33</Slides>
  <Notes>33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งานนำเสนอ PowerPoint</vt:lpstr>
      <vt:lpstr>Outline</vt:lpstr>
      <vt:lpstr>ที่มาและความสำคัญ</vt:lpstr>
      <vt:lpstr>ที่มาและความสำคัญ</vt:lpstr>
      <vt:lpstr>ปัญหาที่พบ</vt:lpstr>
      <vt:lpstr>ทฤษฏีที่เกี่ยวข้อง</vt:lpstr>
      <vt:lpstr>Blockchain</vt:lpstr>
      <vt:lpstr>Block</vt:lpstr>
      <vt:lpstr>Smart Contracts</vt:lpstr>
      <vt:lpstr>Smart Contracts (ต่อ)</vt:lpstr>
      <vt:lpstr>Tokens</vt:lpstr>
      <vt:lpstr>Non-Fungible Tokens</vt:lpstr>
      <vt:lpstr>Uniswap</vt:lpstr>
      <vt:lpstr>Cryptocurrency Wallet</vt:lpstr>
      <vt:lpstr>Hardware Wallet</vt:lpstr>
      <vt:lpstr>แนวทางการพัฒนา</vt:lpstr>
      <vt:lpstr>ลักษณะชิ้นงาน</vt:lpstr>
      <vt:lpstr>ขอบเขตโครงงาน</vt:lpstr>
      <vt:lpstr>เทคโนโลยีที่ใช้ในการพัฒนา</vt:lpstr>
      <vt:lpstr>การออกแบบ - Block Diagram</vt:lpstr>
      <vt:lpstr>การออกแบบ - Dataflow Diagram</vt:lpstr>
      <vt:lpstr>การออกแบบ - Dataflow Diagram (ต่อ)</vt:lpstr>
      <vt:lpstr>การออกแบบ - Dataflow Diagram (ต่อ)</vt:lpstr>
      <vt:lpstr>การออกแบบ - Dataflow Diagram (ต่อ)</vt:lpstr>
      <vt:lpstr>การออกแบบ - Dataflow Diagram (ต่อ)</vt:lpstr>
      <vt:lpstr>การออกแบบ - User Interface</vt:lpstr>
      <vt:lpstr>Figma Prototype Demo</vt:lpstr>
      <vt:lpstr>การออกแบบ - Hardware Casing</vt:lpstr>
      <vt:lpstr>แนวทางทดสอบประสิทธิภาพ</vt:lpstr>
      <vt:lpstr>แผนการดำเนินโครงงาน - Project 1</vt:lpstr>
      <vt:lpstr>แผนการดำเนินโครงงาน - Project 2</vt:lpstr>
      <vt:lpstr>ค่าใช้จ่ายในการพัฒนา</vt:lpstr>
      <vt:lpstr>สมาชิกกลุ่ม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57040486</dc:creator>
  <cp:lastModifiedBy>ธนพล วงศ์อาษา</cp:lastModifiedBy>
  <cp:revision>2</cp:revision>
  <dcterms:created xsi:type="dcterms:W3CDTF">2019-09-04T04:09:00Z</dcterms:created>
  <dcterms:modified xsi:type="dcterms:W3CDTF">2022-05-22T14:46:48Z</dcterms:modified>
</cp:coreProperties>
</file>